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341" r:id="rId2"/>
    <p:sldId id="346" r:id="rId3"/>
    <p:sldId id="349" r:id="rId4"/>
    <p:sldId id="351" r:id="rId5"/>
    <p:sldId id="352" r:id="rId6"/>
    <p:sldId id="343" r:id="rId7"/>
    <p:sldId id="348" r:id="rId8"/>
    <p:sldId id="345" r:id="rId9"/>
    <p:sldId id="353" r:id="rId10"/>
    <p:sldId id="354" r:id="rId11"/>
    <p:sldId id="355" r:id="rId12"/>
    <p:sldId id="356" r:id="rId13"/>
    <p:sldId id="357" r:id="rId14"/>
    <p:sldId id="358" r:id="rId15"/>
    <p:sldId id="359" r:id="rId16"/>
    <p:sldId id="360" r:id="rId17"/>
    <p:sldId id="361" r:id="rId18"/>
    <p:sldId id="362" r:id="rId19"/>
    <p:sldId id="363" r:id="rId20"/>
    <p:sldId id="364" r:id="rId21"/>
    <p:sldId id="365" r:id="rId22"/>
    <p:sldId id="366" r:id="rId23"/>
    <p:sldId id="367" r:id="rId24"/>
    <p:sldId id="368" r:id="rId25"/>
    <p:sldId id="369" r:id="rId26"/>
    <p:sldId id="370" r:id="rId27"/>
    <p:sldId id="371" r:id="rId28"/>
    <p:sldId id="372" r:id="rId29"/>
    <p:sldId id="373" r:id="rId30"/>
    <p:sldId id="374" r:id="rId31"/>
    <p:sldId id="377" r:id="rId32"/>
    <p:sldId id="376" r:id="rId33"/>
    <p:sldId id="375" r:id="rId34"/>
    <p:sldId id="380" r:id="rId35"/>
    <p:sldId id="379" r:id="rId36"/>
    <p:sldId id="378" r:id="rId37"/>
    <p:sldId id="398" r:id="rId38"/>
    <p:sldId id="399" r:id="rId39"/>
    <p:sldId id="384" r:id="rId40"/>
    <p:sldId id="383" r:id="rId41"/>
    <p:sldId id="382" r:id="rId42"/>
    <p:sldId id="381" r:id="rId43"/>
    <p:sldId id="389" r:id="rId44"/>
    <p:sldId id="396" r:id="rId45"/>
    <p:sldId id="397" r:id="rId46"/>
    <p:sldId id="388" r:id="rId47"/>
    <p:sldId id="387" r:id="rId48"/>
    <p:sldId id="386" r:id="rId49"/>
    <p:sldId id="385" r:id="rId50"/>
    <p:sldId id="392" r:id="rId51"/>
    <p:sldId id="391" r:id="rId52"/>
    <p:sldId id="390" r:id="rId53"/>
    <p:sldId id="395" r:id="rId54"/>
    <p:sldId id="394" r:id="rId55"/>
    <p:sldId id="400" r:id="rId5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61" autoAdjust="0"/>
    <p:restoredTop sz="94660"/>
  </p:normalViewPr>
  <p:slideViewPr>
    <p:cSldViewPr snapToGrid="0">
      <p:cViewPr varScale="1">
        <p:scale>
          <a:sx n="74" d="100"/>
          <a:sy n="74" d="100"/>
        </p:scale>
        <p:origin x="582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59" y="2166364"/>
            <a:ext cx="11471565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15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96250"/>
            <a:ext cx="9144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9/4/2015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9/4/2015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4" y="274638"/>
            <a:ext cx="2402380" cy="589756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274638"/>
            <a:ext cx="7973291" cy="589756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22854"/>
            <a:ext cx="2743196" cy="365125"/>
          </a:xfrm>
        </p:spPr>
        <p:txBody>
          <a:bodyPr/>
          <a:lstStyle/>
          <a:p>
            <a:fld id="{96DFF08F-DC6B-4601-B491-B0F83F6DD2DA}" type="datetimeFigureOut">
              <a:rPr lang="en-US" dirty="0"/>
              <a:t>9/4/2015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5" y="6422854"/>
            <a:ext cx="427966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48" y="6422854"/>
            <a:ext cx="879759" cy="365125"/>
          </a:xfrm>
        </p:spPr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9/4/2015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6000" b="0" spc="150"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3191" y="4010334"/>
            <a:ext cx="105156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6DFF08F-DC6B-4601-B491-B0F83F6DD2DA}" type="datetimeFigureOut">
              <a:rPr lang="en-US" dirty="0"/>
              <a:pPr/>
              <a:t>9/4/2015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391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9/4/2015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08" y="2656566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1230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1230" y="2656564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9/4/2015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9/4/2015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9/4/2015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7008" y="2120054"/>
            <a:ext cx="6126480" cy="4114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89023" y="2147486"/>
            <a:ext cx="320040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9/4/2015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0160" y="2211494"/>
            <a:ext cx="6126480" cy="393192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0688" y="2150621"/>
            <a:ext cx="320040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9/4/2015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96DFF08F-DC6B-4601-B491-B0F83F6DD2DA}" type="datetimeFigureOut">
              <a:rPr lang="en-US" dirty="0"/>
              <a:pPr/>
              <a:t>9/4/2015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kern="1200" cap="all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Interfaces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3" name="TextBox 2"/>
          <p:cNvSpPr txBox="1"/>
          <p:nvPr/>
        </p:nvSpPr>
        <p:spPr>
          <a:xfrm>
            <a:off x="142696" y="1792936"/>
            <a:ext cx="840231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Interfaces are contracts that defines how the software will interact with outside world.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Using an interface we define what a class must do, not how it does this.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reference type, similar to a class, that can contain only constants, method signatures, default methods, static methods, and nested </a:t>
            </a:r>
            <a:r>
              <a:rPr lang="en-US" dirty="0" smtClean="0"/>
              <a:t>types.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Method bodies exist only for default methods and static </a:t>
            </a:r>
            <a:r>
              <a:rPr lang="en-US" dirty="0" smtClean="0"/>
              <a:t>methods.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Interfaces cannot be </a:t>
            </a:r>
            <a:r>
              <a:rPr lang="en-US" dirty="0" smtClean="0"/>
              <a:t>instantiated.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Variables should be public, static and final.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We can have Interfaces with no constants and method defiled </a:t>
            </a:r>
            <a:r>
              <a:rPr lang="en-US" dirty="0" err="1" smtClean="0"/>
              <a:t>i.e</a:t>
            </a:r>
            <a:r>
              <a:rPr lang="en-US" dirty="0" smtClean="0"/>
              <a:t> empty interfaces like </a:t>
            </a:r>
            <a:r>
              <a:rPr lang="en-US" dirty="0" err="1" smtClean="0"/>
              <a:t>java.lang.Serializable</a:t>
            </a:r>
            <a:r>
              <a:rPr lang="en-US" dirty="0" smtClean="0"/>
              <a:t>. These are called marker interfaces.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Ex: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accent6">
                    <a:lumMod val="50000"/>
                  </a:schemeClr>
                </a:solidFill>
              </a:rPr>
              <a:t>Automobile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manufacturers write software (Java, of course) that operates the automobile—stop, start, accelerate, turn left, and so </a:t>
            </a:r>
            <a:r>
              <a:rPr lang="en-US" dirty="0" smtClean="0">
                <a:solidFill>
                  <a:schemeClr val="accent6">
                    <a:lumMod val="50000"/>
                  </a:schemeClr>
                </a:solidFill>
              </a:rPr>
              <a:t>forth.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7030A0"/>
                </a:solidFill>
              </a:rPr>
              <a:t>Electronic </a:t>
            </a:r>
            <a:r>
              <a:rPr lang="en-US" dirty="0">
                <a:solidFill>
                  <a:srgbClr val="7030A0"/>
                </a:solidFill>
              </a:rPr>
              <a:t>guidance instrument manufacturers, </a:t>
            </a:r>
            <a:r>
              <a:rPr lang="en-US" dirty="0" smtClean="0">
                <a:solidFill>
                  <a:srgbClr val="7030A0"/>
                </a:solidFill>
              </a:rPr>
              <a:t>make </a:t>
            </a:r>
            <a:r>
              <a:rPr lang="en-US" dirty="0">
                <a:solidFill>
                  <a:srgbClr val="7030A0"/>
                </a:solidFill>
              </a:rPr>
              <a:t>computer systems that receive GPS (Global Positioning System) position data and wireless transmission of traffic conditions and use that information to drive the car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5008" y="1996225"/>
            <a:ext cx="3562581" cy="2871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324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inheritance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369" y="1657350"/>
            <a:ext cx="6934200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101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inheritance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337" y="1657350"/>
            <a:ext cx="6934200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40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inheritance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375" y="1657350"/>
            <a:ext cx="6934200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940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inheritance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369" y="1657350"/>
            <a:ext cx="6934200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468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inheritance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304" y="1657350"/>
            <a:ext cx="6934200" cy="520065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765961" y="2240924"/>
            <a:ext cx="3657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Lab13.1: </a:t>
            </a:r>
            <a:r>
              <a:rPr lang="en-US" sz="2000" dirty="0"/>
              <a:t>Demonstration of Inheritance using super class and sub-class:</a:t>
            </a:r>
          </a:p>
        </p:txBody>
      </p:sp>
    </p:spTree>
    <p:extLst>
      <p:ext uri="{BB962C8B-B14F-4D97-AF65-F5344CB8AC3E}">
        <p14:creationId xmlns:p14="http://schemas.microsoft.com/office/powerpoint/2010/main" val="683163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inheritance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337" y="1657350"/>
            <a:ext cx="6934200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884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inheritance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304" y="1657350"/>
            <a:ext cx="6934200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675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inheritance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337" y="1657350"/>
            <a:ext cx="6934200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98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inheritance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337" y="1657350"/>
            <a:ext cx="6934200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287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inheritance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304" y="1657350"/>
            <a:ext cx="6934200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399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Interfaces and inheritance</a:t>
            </a:r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3" name="TextBox 2"/>
          <p:cNvSpPr txBox="1"/>
          <p:nvPr/>
        </p:nvSpPr>
        <p:spPr>
          <a:xfrm>
            <a:off x="592428" y="1970468"/>
            <a:ext cx="10676586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Defining Interface: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public interface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OperateCar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{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  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// constant declarations, if any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  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// method signatures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  //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An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enum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with values RIGHT, LEFT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 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int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turn(Direction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direction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, 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double radius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, 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double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startSpeed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,  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double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endSpeed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);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}</a:t>
            </a:r>
            <a:endParaRPr lang="en-US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Interface extending multiple interfaces.</a:t>
            </a:r>
          </a:p>
          <a:p>
            <a:pPr lvl="1"/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public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interface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GroupedInterface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extends Interface1, Interface2, Interface3 {</a:t>
            </a:r>
          </a:p>
          <a:p>
            <a:pPr lvl="1"/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   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// constant 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declarations </a:t>
            </a:r>
          </a:p>
          <a:p>
            <a:pPr lvl="1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   //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base of natural logarithms</a:t>
            </a:r>
          </a:p>
          <a:p>
            <a:pPr lvl="1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   double E = 2.718282;</a:t>
            </a:r>
          </a:p>
          <a:p>
            <a:pPr lvl="1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   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// method signatures</a:t>
            </a:r>
          </a:p>
          <a:p>
            <a:pPr lvl="1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   void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doSomething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(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int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i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, double x);</a:t>
            </a:r>
          </a:p>
          <a:p>
            <a:pPr lvl="1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  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int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doSomethingElse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(String s);</a:t>
            </a:r>
          </a:p>
          <a:p>
            <a:pPr lvl="1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}</a:t>
            </a:r>
          </a:p>
          <a:p>
            <a:pPr lvl="1"/>
            <a:r>
              <a:rPr lang="en-US" dirty="0" smtClean="0"/>
              <a:t>Lab12.1</a:t>
            </a:r>
            <a:r>
              <a:rPr lang="en-US" dirty="0"/>
              <a:t>: Demonstration of using Interfaces</a:t>
            </a:r>
          </a:p>
        </p:txBody>
      </p:sp>
    </p:spTree>
    <p:extLst>
      <p:ext uri="{BB962C8B-B14F-4D97-AF65-F5344CB8AC3E}">
        <p14:creationId xmlns:p14="http://schemas.microsoft.com/office/powerpoint/2010/main" val="2908879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inheritance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369" y="1632457"/>
            <a:ext cx="6934200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446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inheritance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369" y="1657350"/>
            <a:ext cx="6934200" cy="520065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933386" y="1996225"/>
            <a:ext cx="3786389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 err="1" smtClean="0"/>
              <a:t>Instanceof</a:t>
            </a:r>
            <a:r>
              <a:rPr lang="en-US" sz="2800" dirty="0" smtClean="0"/>
              <a:t> operator</a:t>
            </a:r>
          </a:p>
          <a:p>
            <a:endParaRPr lang="en-US" sz="2800" dirty="0"/>
          </a:p>
          <a:p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Object </a:t>
            </a:r>
            <a:r>
              <a:rPr lang="en-US" sz="2000" dirty="0" err="1">
                <a:solidFill>
                  <a:schemeClr val="accent6">
                    <a:lumMod val="75000"/>
                  </a:schemeClr>
                </a:solidFill>
              </a:rPr>
              <a:t>obj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 = new </a:t>
            </a:r>
            <a:r>
              <a:rPr lang="en-US" sz="2000" dirty="0" err="1">
                <a:solidFill>
                  <a:schemeClr val="accent6">
                    <a:lumMod val="75000"/>
                  </a:schemeClr>
                </a:solidFill>
              </a:rPr>
              <a:t>MountainBike</a:t>
            </a:r>
            <a:r>
              <a:rPr lang="en-US" sz="2000" dirty="0" smtClean="0">
                <a:solidFill>
                  <a:schemeClr val="accent6">
                    <a:lumMod val="75000"/>
                  </a:schemeClr>
                </a:solidFill>
              </a:rPr>
              <a:t>();</a:t>
            </a:r>
          </a:p>
          <a:p>
            <a:endParaRPr lang="en-US" sz="2000" dirty="0">
              <a:solidFill>
                <a:schemeClr val="accent6">
                  <a:lumMod val="75000"/>
                </a:schemeClr>
              </a:solidFill>
            </a:endParaRPr>
          </a:p>
          <a:p>
            <a:endParaRPr lang="en-US" sz="2000" dirty="0" smtClean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if (</a:t>
            </a:r>
            <a:r>
              <a:rPr lang="en-US" sz="2000" dirty="0" err="1">
                <a:solidFill>
                  <a:schemeClr val="accent6">
                    <a:lumMod val="75000"/>
                  </a:schemeClr>
                </a:solidFill>
              </a:rPr>
              <a:t>obj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2000" dirty="0" err="1">
                <a:solidFill>
                  <a:srgbClr val="7030A0"/>
                </a:solidFill>
              </a:rPr>
              <a:t>instanceof</a:t>
            </a:r>
            <a:r>
              <a:rPr lang="en-US" sz="2000" dirty="0">
                <a:solidFill>
                  <a:srgbClr val="7030A0"/>
                </a:solidFill>
              </a:rPr>
              <a:t> </a:t>
            </a:r>
            <a:r>
              <a:rPr lang="en-US" sz="2000" dirty="0" err="1">
                <a:solidFill>
                  <a:schemeClr val="accent6">
                    <a:lumMod val="75000"/>
                  </a:schemeClr>
                </a:solidFill>
              </a:rPr>
              <a:t>MountainBike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) {</a:t>
            </a:r>
          </a:p>
          <a:p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    </a:t>
            </a:r>
            <a:r>
              <a:rPr lang="en-US" sz="2000" dirty="0" err="1">
                <a:solidFill>
                  <a:schemeClr val="accent6">
                    <a:lumMod val="75000"/>
                  </a:schemeClr>
                </a:solidFill>
              </a:rPr>
              <a:t>MountainBike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accent6">
                    <a:lumMod val="75000"/>
                  </a:schemeClr>
                </a:solidFill>
              </a:rPr>
              <a:t>myBike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 = (</a:t>
            </a:r>
            <a:r>
              <a:rPr lang="en-US" sz="2000" dirty="0" err="1">
                <a:solidFill>
                  <a:schemeClr val="accent6">
                    <a:lumMod val="75000"/>
                  </a:schemeClr>
                </a:solidFill>
              </a:rPr>
              <a:t>MountainBike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)</a:t>
            </a:r>
            <a:r>
              <a:rPr lang="en-US" sz="2000" dirty="0" err="1">
                <a:solidFill>
                  <a:schemeClr val="accent6">
                    <a:lumMod val="75000"/>
                  </a:schemeClr>
                </a:solidFill>
              </a:rPr>
              <a:t>obj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;</a:t>
            </a:r>
          </a:p>
          <a:p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}</a:t>
            </a:r>
            <a:endParaRPr lang="en-US" sz="2000" dirty="0" smtClean="0">
              <a:solidFill>
                <a:schemeClr val="accent6">
                  <a:lumMod val="75000"/>
                </a:schemeClr>
              </a:solidFill>
            </a:endParaRPr>
          </a:p>
          <a:p>
            <a:endParaRPr lang="en-US" sz="2800" dirty="0"/>
          </a:p>
          <a:p>
            <a:endParaRPr lang="en-US" sz="2800" dirty="0" smtClean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660212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inheritance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375" y="1657350"/>
            <a:ext cx="6934200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969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inheritance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369" y="1657350"/>
            <a:ext cx="6934200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082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inheritance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304" y="1657350"/>
            <a:ext cx="6934200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716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inheritance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304" y="1657350"/>
            <a:ext cx="6934200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428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inheritance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375" y="1657350"/>
            <a:ext cx="6934200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883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inheritance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369" y="1657350"/>
            <a:ext cx="6934200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204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inheritance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304" y="1657350"/>
            <a:ext cx="6934200" cy="52006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778839" y="1996225"/>
            <a:ext cx="39924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Lab13.4: Demonstration of using super in sub classes:</a:t>
            </a:r>
          </a:p>
        </p:txBody>
      </p:sp>
    </p:spTree>
    <p:extLst>
      <p:ext uri="{BB962C8B-B14F-4D97-AF65-F5344CB8AC3E}">
        <p14:creationId xmlns:p14="http://schemas.microsoft.com/office/powerpoint/2010/main" val="1675473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inheritance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304" y="1657350"/>
            <a:ext cx="6934200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365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Interfaces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307975" y="1854558"/>
            <a:ext cx="5112913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Using Interface as a type</a:t>
            </a:r>
          </a:p>
          <a:p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public Object </a:t>
            </a:r>
            <a:r>
              <a:rPr lang="en-US" sz="1400" dirty="0" err="1">
                <a:solidFill>
                  <a:schemeClr val="accent6">
                    <a:lumMod val="75000"/>
                  </a:schemeClr>
                </a:solidFill>
              </a:rPr>
              <a:t>findLargest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(Object object1, Object object2) {</a:t>
            </a:r>
          </a:p>
          <a:p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   Relatable obj1 = (Relatable)object1;</a:t>
            </a:r>
          </a:p>
          <a:p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   Relatable obj2 = (Relatable)object2;</a:t>
            </a:r>
          </a:p>
          <a:p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   if ((obj1).</a:t>
            </a:r>
            <a:r>
              <a:rPr lang="en-US" sz="1400" dirty="0" err="1">
                <a:solidFill>
                  <a:schemeClr val="accent6">
                    <a:lumMod val="75000"/>
                  </a:schemeClr>
                </a:solidFill>
              </a:rPr>
              <a:t>isLargerThan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(obj2) &gt; 0)</a:t>
            </a:r>
          </a:p>
          <a:p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      return object1;</a:t>
            </a:r>
          </a:p>
          <a:p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   else </a:t>
            </a:r>
          </a:p>
          <a:p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      return object2;</a:t>
            </a:r>
          </a:p>
          <a:p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}</a:t>
            </a:r>
            <a:endParaRPr lang="en-US" sz="1400" dirty="0" smtClean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07617" y="1918952"/>
            <a:ext cx="5640946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public class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MyClass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implements </a:t>
            </a:r>
            <a:r>
              <a:rPr lang="en-US" dirty="0" err="1" smtClean="0">
                <a:solidFill>
                  <a:schemeClr val="accent6">
                    <a:lumMod val="75000"/>
                  </a:schemeClr>
                </a:solidFill>
              </a:rPr>
              <a:t>InterfaceA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 {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   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/**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    * @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param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args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the command line arguments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    */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   public static void main(String[]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args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) {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       // TODO code application logic here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   }</a:t>
            </a:r>
          </a:p>
          <a:p>
            <a:endParaRPr lang="en-US" dirty="0" smtClean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public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void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saySomething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() {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      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System.out.println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("Hello World");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   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}</a:t>
            </a:r>
          </a:p>
          <a:p>
            <a:endParaRPr lang="en-US" dirty="0" smtClean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public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void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sayHi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() {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      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System.out.println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("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implemetation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of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sayHi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() in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MyClass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");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   }</a:t>
            </a:r>
            <a:endParaRPr lang="en-US" dirty="0" smtClean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}</a:t>
            </a:r>
          </a:p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36764" y="6150114"/>
            <a:ext cx="56678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Lab12.2: Demonstration of interface using the example of Relatable</a:t>
            </a:r>
          </a:p>
        </p:txBody>
      </p:sp>
    </p:spTree>
    <p:extLst>
      <p:ext uri="{BB962C8B-B14F-4D97-AF65-F5344CB8AC3E}">
        <p14:creationId xmlns:p14="http://schemas.microsoft.com/office/powerpoint/2010/main" val="742568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inheritance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337" y="1657350"/>
            <a:ext cx="6934200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318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inheritance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304" y="1657350"/>
            <a:ext cx="6934200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883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inheritance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304" y="1657350"/>
            <a:ext cx="6934200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738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inheritance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369" y="1657350"/>
            <a:ext cx="6934200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608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inheritance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162" y="1657350"/>
            <a:ext cx="6934200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720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inheritance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162" y="1657350"/>
            <a:ext cx="6934200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102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inheritance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337" y="1657350"/>
            <a:ext cx="6934200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51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inheritance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375" y="1792936"/>
            <a:ext cx="6777552" cy="5088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920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inheritance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479" y="1792936"/>
            <a:ext cx="6769055" cy="5082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355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inheritance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735910" y="2147820"/>
            <a:ext cx="445609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Lab13.2: Demonstration of static method </a:t>
            </a:r>
            <a:r>
              <a:rPr lang="en-US" sz="2400" b="1" dirty="0" smtClean="0"/>
              <a:t>overriding</a:t>
            </a:r>
          </a:p>
          <a:p>
            <a:endParaRPr lang="en-US" sz="2400" b="1" dirty="0"/>
          </a:p>
          <a:p>
            <a:r>
              <a:rPr lang="en-US" sz="2400" b="1" dirty="0"/>
              <a:t>Lab13.3: Demonstration of interface method overriding:</a:t>
            </a:r>
            <a:endParaRPr lang="en-US" sz="2400" b="1" dirty="0" smtClean="0"/>
          </a:p>
          <a:p>
            <a:endParaRPr lang="en-US" sz="2400" b="1" dirty="0"/>
          </a:p>
          <a:p>
            <a:endParaRPr lang="en-US" sz="2400" b="1" dirty="0" smtClean="0"/>
          </a:p>
          <a:p>
            <a:endParaRPr lang="en-US" sz="2400" b="1" dirty="0"/>
          </a:p>
          <a:p>
            <a:endParaRPr lang="en-US" sz="2400" b="1" dirty="0" smtClean="0"/>
          </a:p>
          <a:p>
            <a:endParaRPr lang="en-US" sz="2400" b="1" dirty="0"/>
          </a:p>
          <a:p>
            <a:endParaRPr lang="en-US" sz="24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1068947" y="2194372"/>
            <a:ext cx="7959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Lab13.3: Demonstration of interface method overriding: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771" y="1657350"/>
            <a:ext cx="6934200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544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Interfaces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283335" y="1970468"/>
            <a:ext cx="5306096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Evolving </a:t>
            </a:r>
            <a:r>
              <a:rPr lang="en-US" sz="2400" b="1" dirty="0" smtClean="0"/>
              <a:t>Interfaces :</a:t>
            </a:r>
            <a:r>
              <a:rPr lang="en-US" sz="2400" dirty="0" smtClean="0"/>
              <a:t>Interfaces </a:t>
            </a:r>
            <a:r>
              <a:rPr lang="en-US" sz="2400" dirty="0"/>
              <a:t>can have “default” methods since Java 8.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interface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InterfaceA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{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   public void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saySomething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();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   default public void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sayHi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() {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      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System.out.println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("Hi from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InterfaceA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");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   }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}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950040" y="1779687"/>
            <a:ext cx="560231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7030A0"/>
                </a:solidFill>
              </a:rPr>
              <a:t>public interface </a:t>
            </a:r>
            <a:r>
              <a:rPr lang="en-US" dirty="0" err="1" smtClean="0">
                <a:solidFill>
                  <a:srgbClr val="7030A0"/>
                </a:solidFill>
              </a:rPr>
              <a:t>DoIt</a:t>
            </a:r>
            <a:r>
              <a:rPr lang="en-US" dirty="0" smtClean="0">
                <a:solidFill>
                  <a:srgbClr val="7030A0"/>
                </a:solidFill>
              </a:rPr>
              <a:t> {</a:t>
            </a:r>
          </a:p>
          <a:p>
            <a:r>
              <a:rPr lang="en-US" dirty="0" smtClean="0">
                <a:solidFill>
                  <a:srgbClr val="7030A0"/>
                </a:solidFill>
              </a:rPr>
              <a:t>   void </a:t>
            </a:r>
            <a:r>
              <a:rPr lang="en-US" dirty="0" err="1" smtClean="0">
                <a:solidFill>
                  <a:srgbClr val="7030A0"/>
                </a:solidFill>
              </a:rPr>
              <a:t>doSomething</a:t>
            </a:r>
            <a:r>
              <a:rPr lang="en-US" dirty="0" smtClean="0">
                <a:solidFill>
                  <a:srgbClr val="7030A0"/>
                </a:solidFill>
              </a:rPr>
              <a:t>(</a:t>
            </a:r>
            <a:r>
              <a:rPr lang="en-US" dirty="0" err="1" smtClean="0">
                <a:solidFill>
                  <a:srgbClr val="7030A0"/>
                </a:solidFill>
              </a:rPr>
              <a:t>int</a:t>
            </a:r>
            <a:r>
              <a:rPr lang="en-US" dirty="0" smtClean="0">
                <a:solidFill>
                  <a:srgbClr val="7030A0"/>
                </a:solidFill>
              </a:rPr>
              <a:t> </a:t>
            </a:r>
            <a:r>
              <a:rPr lang="en-US" dirty="0" err="1" smtClean="0">
                <a:solidFill>
                  <a:srgbClr val="7030A0"/>
                </a:solidFill>
              </a:rPr>
              <a:t>i</a:t>
            </a:r>
            <a:r>
              <a:rPr lang="en-US" dirty="0" smtClean="0">
                <a:solidFill>
                  <a:srgbClr val="7030A0"/>
                </a:solidFill>
              </a:rPr>
              <a:t>, double x);</a:t>
            </a:r>
          </a:p>
          <a:p>
            <a:r>
              <a:rPr lang="en-US" dirty="0" smtClean="0">
                <a:solidFill>
                  <a:srgbClr val="7030A0"/>
                </a:solidFill>
              </a:rPr>
              <a:t>   </a:t>
            </a:r>
            <a:r>
              <a:rPr lang="en-US" dirty="0" err="1" smtClean="0">
                <a:solidFill>
                  <a:srgbClr val="7030A0"/>
                </a:solidFill>
              </a:rPr>
              <a:t>int</a:t>
            </a:r>
            <a:r>
              <a:rPr lang="en-US" dirty="0" smtClean="0">
                <a:solidFill>
                  <a:srgbClr val="7030A0"/>
                </a:solidFill>
              </a:rPr>
              <a:t> </a:t>
            </a:r>
            <a:r>
              <a:rPr lang="en-US" dirty="0" err="1" smtClean="0">
                <a:solidFill>
                  <a:srgbClr val="7030A0"/>
                </a:solidFill>
              </a:rPr>
              <a:t>doSomethingElse</a:t>
            </a:r>
            <a:r>
              <a:rPr lang="en-US" dirty="0" smtClean="0">
                <a:solidFill>
                  <a:srgbClr val="7030A0"/>
                </a:solidFill>
              </a:rPr>
              <a:t>(String s);</a:t>
            </a:r>
          </a:p>
          <a:p>
            <a:r>
              <a:rPr lang="en-US" dirty="0" smtClean="0">
                <a:solidFill>
                  <a:srgbClr val="7030A0"/>
                </a:solidFill>
              </a:rPr>
              <a:t>}</a:t>
            </a:r>
          </a:p>
          <a:p>
            <a:endParaRPr lang="en-US" dirty="0"/>
          </a:p>
          <a:p>
            <a:r>
              <a:rPr lang="en-US" dirty="0"/>
              <a:t>public interface </a:t>
            </a:r>
            <a:r>
              <a:rPr lang="en-US" dirty="0" err="1"/>
              <a:t>DoIt</a:t>
            </a:r>
            <a:r>
              <a:rPr lang="en-US" dirty="0"/>
              <a:t> {</a:t>
            </a:r>
          </a:p>
          <a:p>
            <a:endParaRPr lang="en-US" dirty="0"/>
          </a:p>
          <a:p>
            <a:r>
              <a:rPr lang="en-US" dirty="0"/>
              <a:t>   void </a:t>
            </a:r>
            <a:r>
              <a:rPr lang="en-US" dirty="0" err="1"/>
              <a:t>doSomething</a:t>
            </a:r>
            <a:r>
              <a:rPr lang="en-US" dirty="0"/>
              <a:t>(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, double x);</a:t>
            </a:r>
          </a:p>
          <a:p>
            <a:r>
              <a:rPr lang="en-US" dirty="0"/>
              <a:t>   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doSomethingElse</a:t>
            </a:r>
            <a:r>
              <a:rPr lang="en-US" dirty="0"/>
              <a:t>(String s);</a:t>
            </a:r>
          </a:p>
          <a:p>
            <a:r>
              <a:rPr lang="en-US" dirty="0"/>
              <a:t>  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boolean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didItWork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(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int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i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, double x, String s);</a:t>
            </a:r>
          </a:p>
          <a:p>
            <a:r>
              <a:rPr lang="en-US" dirty="0"/>
              <a:t>   </a:t>
            </a:r>
          </a:p>
          <a:p>
            <a:r>
              <a:rPr lang="en-US" dirty="0" smtClean="0"/>
              <a:t>}</a:t>
            </a:r>
          </a:p>
          <a:p>
            <a:endParaRPr lang="en-US" dirty="0"/>
          </a:p>
          <a:p>
            <a:r>
              <a:rPr lang="en-US" dirty="0">
                <a:solidFill>
                  <a:srgbClr val="7030A0"/>
                </a:solidFill>
              </a:rPr>
              <a:t>public interface </a:t>
            </a:r>
            <a:r>
              <a:rPr lang="en-US" dirty="0" err="1">
                <a:solidFill>
                  <a:srgbClr val="7030A0"/>
                </a:solidFill>
              </a:rPr>
              <a:t>DoItPlus</a:t>
            </a:r>
            <a:r>
              <a:rPr lang="en-US" dirty="0">
                <a:solidFill>
                  <a:srgbClr val="7030A0"/>
                </a:solidFill>
              </a:rPr>
              <a:t> extends </a:t>
            </a:r>
            <a:r>
              <a:rPr lang="en-US" dirty="0" err="1">
                <a:solidFill>
                  <a:srgbClr val="7030A0"/>
                </a:solidFill>
              </a:rPr>
              <a:t>DoIt</a:t>
            </a:r>
            <a:r>
              <a:rPr lang="en-US" dirty="0">
                <a:solidFill>
                  <a:srgbClr val="7030A0"/>
                </a:solidFill>
              </a:rPr>
              <a:t> {</a:t>
            </a:r>
          </a:p>
          <a:p>
            <a:r>
              <a:rPr lang="en-US" dirty="0" smtClean="0">
                <a:solidFill>
                  <a:srgbClr val="7030A0"/>
                </a:solidFill>
              </a:rPr>
              <a:t>   </a:t>
            </a:r>
            <a:r>
              <a:rPr lang="en-US" dirty="0" err="1">
                <a:solidFill>
                  <a:srgbClr val="7030A0"/>
                </a:solidFill>
              </a:rPr>
              <a:t>boolean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 err="1">
                <a:solidFill>
                  <a:srgbClr val="7030A0"/>
                </a:solidFill>
              </a:rPr>
              <a:t>didItWork</a:t>
            </a:r>
            <a:r>
              <a:rPr lang="en-US" dirty="0">
                <a:solidFill>
                  <a:srgbClr val="7030A0"/>
                </a:solidFill>
              </a:rPr>
              <a:t>(</a:t>
            </a:r>
            <a:r>
              <a:rPr lang="en-US" dirty="0" err="1">
                <a:solidFill>
                  <a:srgbClr val="7030A0"/>
                </a:solidFill>
              </a:rPr>
              <a:t>int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 err="1">
                <a:solidFill>
                  <a:srgbClr val="7030A0"/>
                </a:solidFill>
              </a:rPr>
              <a:t>i</a:t>
            </a:r>
            <a:r>
              <a:rPr lang="en-US" dirty="0">
                <a:solidFill>
                  <a:srgbClr val="7030A0"/>
                </a:solidFill>
              </a:rPr>
              <a:t>, double x, String s);</a:t>
            </a:r>
          </a:p>
          <a:p>
            <a:r>
              <a:rPr lang="en-US" dirty="0" smtClean="0">
                <a:solidFill>
                  <a:srgbClr val="7030A0"/>
                </a:solidFill>
              </a:rPr>
              <a:t>}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60375" y="4463458"/>
            <a:ext cx="478132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public interface </a:t>
            </a:r>
            <a:r>
              <a:rPr lang="en-US" dirty="0" err="1">
                <a:solidFill>
                  <a:srgbClr val="7030A0"/>
                </a:solidFill>
              </a:rPr>
              <a:t>DoIt</a:t>
            </a:r>
            <a:r>
              <a:rPr lang="en-US" dirty="0">
                <a:solidFill>
                  <a:srgbClr val="7030A0"/>
                </a:solidFill>
              </a:rPr>
              <a:t> {</a:t>
            </a:r>
          </a:p>
          <a:p>
            <a:endParaRPr lang="en-US" dirty="0">
              <a:solidFill>
                <a:srgbClr val="7030A0"/>
              </a:solidFill>
            </a:endParaRPr>
          </a:p>
          <a:p>
            <a:r>
              <a:rPr lang="en-US" dirty="0">
                <a:solidFill>
                  <a:srgbClr val="7030A0"/>
                </a:solidFill>
              </a:rPr>
              <a:t>   void </a:t>
            </a:r>
            <a:r>
              <a:rPr lang="en-US" dirty="0" err="1">
                <a:solidFill>
                  <a:srgbClr val="7030A0"/>
                </a:solidFill>
              </a:rPr>
              <a:t>doSomething</a:t>
            </a:r>
            <a:r>
              <a:rPr lang="en-US" dirty="0">
                <a:solidFill>
                  <a:srgbClr val="7030A0"/>
                </a:solidFill>
              </a:rPr>
              <a:t>(</a:t>
            </a:r>
            <a:r>
              <a:rPr lang="en-US" dirty="0" err="1">
                <a:solidFill>
                  <a:srgbClr val="7030A0"/>
                </a:solidFill>
              </a:rPr>
              <a:t>int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 err="1">
                <a:solidFill>
                  <a:srgbClr val="7030A0"/>
                </a:solidFill>
              </a:rPr>
              <a:t>i</a:t>
            </a:r>
            <a:r>
              <a:rPr lang="en-US" dirty="0">
                <a:solidFill>
                  <a:srgbClr val="7030A0"/>
                </a:solidFill>
              </a:rPr>
              <a:t>, double x);</a:t>
            </a:r>
          </a:p>
          <a:p>
            <a:r>
              <a:rPr lang="en-US" dirty="0">
                <a:solidFill>
                  <a:srgbClr val="7030A0"/>
                </a:solidFill>
              </a:rPr>
              <a:t>   </a:t>
            </a:r>
            <a:r>
              <a:rPr lang="en-US" dirty="0" err="1">
                <a:solidFill>
                  <a:srgbClr val="7030A0"/>
                </a:solidFill>
              </a:rPr>
              <a:t>int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 err="1">
                <a:solidFill>
                  <a:srgbClr val="7030A0"/>
                </a:solidFill>
              </a:rPr>
              <a:t>doSomethingElse</a:t>
            </a:r>
            <a:r>
              <a:rPr lang="en-US" dirty="0">
                <a:solidFill>
                  <a:srgbClr val="7030A0"/>
                </a:solidFill>
              </a:rPr>
              <a:t>(String s);</a:t>
            </a:r>
          </a:p>
          <a:p>
            <a:r>
              <a:rPr lang="en-US" dirty="0">
                <a:solidFill>
                  <a:srgbClr val="7030A0"/>
                </a:solidFill>
              </a:rPr>
              <a:t>   default </a:t>
            </a:r>
            <a:r>
              <a:rPr lang="en-US" dirty="0" err="1">
                <a:solidFill>
                  <a:srgbClr val="7030A0"/>
                </a:solidFill>
              </a:rPr>
              <a:t>boolean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 err="1">
                <a:solidFill>
                  <a:srgbClr val="7030A0"/>
                </a:solidFill>
              </a:rPr>
              <a:t>didItWork</a:t>
            </a:r>
            <a:r>
              <a:rPr lang="en-US" dirty="0">
                <a:solidFill>
                  <a:srgbClr val="7030A0"/>
                </a:solidFill>
              </a:rPr>
              <a:t>(</a:t>
            </a:r>
            <a:r>
              <a:rPr lang="en-US" dirty="0" err="1">
                <a:solidFill>
                  <a:srgbClr val="7030A0"/>
                </a:solidFill>
              </a:rPr>
              <a:t>int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 err="1">
                <a:solidFill>
                  <a:srgbClr val="7030A0"/>
                </a:solidFill>
              </a:rPr>
              <a:t>i</a:t>
            </a:r>
            <a:r>
              <a:rPr lang="en-US" dirty="0">
                <a:solidFill>
                  <a:srgbClr val="7030A0"/>
                </a:solidFill>
              </a:rPr>
              <a:t>, double x, String s) {</a:t>
            </a:r>
          </a:p>
          <a:p>
            <a:r>
              <a:rPr lang="en-US" dirty="0">
                <a:solidFill>
                  <a:srgbClr val="7030A0"/>
                </a:solidFill>
              </a:rPr>
              <a:t>       // Method body </a:t>
            </a:r>
          </a:p>
          <a:p>
            <a:r>
              <a:rPr lang="en-US" dirty="0">
                <a:solidFill>
                  <a:srgbClr val="7030A0"/>
                </a:solidFill>
              </a:rPr>
              <a:t>   }</a:t>
            </a:r>
          </a:p>
          <a:p>
            <a:r>
              <a:rPr lang="en-US" dirty="0"/>
              <a:t>   </a:t>
            </a:r>
          </a:p>
          <a:p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602325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inheritance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337" y="1657350"/>
            <a:ext cx="6934200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332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inheritance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304" y="1657350"/>
            <a:ext cx="6934200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261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inheritance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337" y="1657350"/>
            <a:ext cx="6934200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590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inheritance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304" y="1657350"/>
            <a:ext cx="6934200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602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inheritance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812" y="1792936"/>
            <a:ext cx="6807692" cy="511110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9061" y="1985008"/>
            <a:ext cx="4407790" cy="460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763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inheritance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368" y="1792937"/>
            <a:ext cx="6746369" cy="5065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120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inheritance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369" y="1657350"/>
            <a:ext cx="6934200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094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inheritance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304" y="1657350"/>
            <a:ext cx="6934200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914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inheritance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975" y="1657350"/>
            <a:ext cx="6934200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245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inheritance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304" y="1657350"/>
            <a:ext cx="6934200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837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Interfaces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283335" y="1970468"/>
            <a:ext cx="10200068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Extending interfaces that have default method: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Not mention the default method at all, which lets your extended interface inherit the default method.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Re-declare </a:t>
            </a:r>
            <a:r>
              <a:rPr lang="en-US" sz="2000" dirty="0"/>
              <a:t>the default method, which makes it abstract.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Redefine the default method, which overrides it.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92428" y="4314423"/>
            <a:ext cx="98909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Lab12.3: Demonstration of interface using default </a:t>
            </a:r>
            <a:r>
              <a:rPr lang="en-US" sz="2000" b="1" dirty="0" smtClean="0"/>
              <a:t>method</a:t>
            </a:r>
          </a:p>
          <a:p>
            <a:r>
              <a:rPr lang="en-US" sz="2000" b="1" dirty="0"/>
              <a:t>Lab12.4: Demonstration of interface using </a:t>
            </a:r>
            <a:r>
              <a:rPr lang="en-US" sz="2000" b="1" dirty="0" err="1"/>
              <a:t>enum</a:t>
            </a:r>
            <a:r>
              <a:rPr lang="en-US" sz="2000" b="1" dirty="0"/>
              <a:t> constants using Card game</a:t>
            </a:r>
          </a:p>
          <a:p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997400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inheritance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304" y="1657350"/>
            <a:ext cx="6934200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526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inheritance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374" y="1792936"/>
            <a:ext cx="6746369" cy="506506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366715" y="1906073"/>
            <a:ext cx="4494727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p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ublic class Bicycle{</a:t>
            </a:r>
          </a:p>
          <a:p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}</a:t>
            </a:r>
          </a:p>
          <a:p>
            <a:endParaRPr lang="en-US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public class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MountainBike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extends 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Bicycle{</a:t>
            </a:r>
          </a:p>
          <a:p>
            <a:endParaRPr lang="en-US" dirty="0" smtClean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}</a:t>
            </a:r>
          </a:p>
          <a:p>
            <a:endParaRPr lang="en-US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MountainBike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myBike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= new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MountainBike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();</a:t>
            </a:r>
          </a:p>
          <a:p>
            <a:endParaRPr lang="en-US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Object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obj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= new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MountainBike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();</a:t>
            </a:r>
          </a:p>
          <a:p>
            <a:endParaRPr lang="en-US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MountainBike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myBike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= (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MountainBike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)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obj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;</a:t>
            </a:r>
          </a:p>
          <a:p>
            <a:endParaRPr lang="en-US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if (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obj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instanceof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MountainBike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) {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  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MountainBike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myBike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= (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MountainBike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)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obj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;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}</a:t>
            </a:r>
            <a:endParaRPr lang="en-US" dirty="0" smtClean="0">
              <a:solidFill>
                <a:schemeClr val="accent6">
                  <a:lumMod val="75000"/>
                </a:schemeClr>
              </a:solidFill>
            </a:endParaRP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675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inheritance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558975" y="1792936"/>
            <a:ext cx="82115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 smtClean="0"/>
              <a:t>Object class : The super class of all classes:</a:t>
            </a:r>
            <a:endParaRPr lang="en-US" sz="2400" b="1" u="sng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975" y="2641034"/>
            <a:ext cx="6808692" cy="356957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2321" y="2254600"/>
            <a:ext cx="4889679" cy="1724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816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inheritance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Final classes and methods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Methods defined as ‘final’ cannot be overridden in subclass.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A class can also be defined as ‘final’. </a:t>
            </a:r>
            <a:r>
              <a:rPr lang="en-US" sz="2400" dirty="0" err="1" smtClean="0"/>
              <a:t>Eg</a:t>
            </a:r>
            <a:r>
              <a:rPr lang="en-US" sz="2400" dirty="0" smtClean="0"/>
              <a:t>: </a:t>
            </a:r>
            <a:r>
              <a:rPr lang="en-US" sz="2400" dirty="0" err="1" smtClean="0"/>
              <a:t>java.lang.Math</a:t>
            </a:r>
            <a:endParaRPr lang="en-US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 final class cannot be </a:t>
            </a:r>
            <a:r>
              <a:rPr lang="en-US" sz="2400" dirty="0" smtClean="0"/>
              <a:t>sub classed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31543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inheritance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307975" y="1829514"/>
            <a:ext cx="7959144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Abstract Class: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Abstract class may or may not include abstract methods.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They are declared ‘abstract’.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They cannot be instantiated but they can be sub classed</a:t>
            </a:r>
            <a:r>
              <a:rPr lang="en-US" sz="2400" dirty="0" smtClean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If a class has </a:t>
            </a:r>
            <a:r>
              <a:rPr lang="en-US" sz="2000" dirty="0" err="1" smtClean="0"/>
              <a:t>atleast</a:t>
            </a:r>
            <a:r>
              <a:rPr lang="en-US" sz="2000" dirty="0" smtClean="0"/>
              <a:t> one abstract method the class itself needs to be declared abstract.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If an abstract class implements interface, it is not necessary to implement all methods of interface</a:t>
            </a:r>
            <a:r>
              <a:rPr lang="en-US" sz="2400" dirty="0" smtClean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An abstract class can have static members.</a:t>
            </a:r>
          </a:p>
          <a:p>
            <a:r>
              <a:rPr lang="en-US" sz="2800" dirty="0" err="1" smtClean="0"/>
              <a:t>Ex:</a:t>
            </a:r>
            <a:r>
              <a:rPr lang="en-US" sz="2400" dirty="0" err="1" smtClean="0">
                <a:solidFill>
                  <a:schemeClr val="accent6">
                    <a:lumMod val="75000"/>
                  </a:schemeClr>
                </a:solidFill>
              </a:rPr>
              <a:t>public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abstract class </a:t>
            </a:r>
            <a:r>
              <a:rPr lang="en-US" sz="2400" dirty="0" err="1">
                <a:solidFill>
                  <a:schemeClr val="accent6">
                    <a:lumMod val="75000"/>
                  </a:schemeClr>
                </a:solidFill>
              </a:rPr>
              <a:t>GraphicObject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 {</a:t>
            </a:r>
          </a:p>
          <a:p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   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	//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declare fields</a:t>
            </a:r>
          </a:p>
          <a:p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   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	//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declare </a:t>
            </a:r>
            <a:r>
              <a:rPr lang="en-US" sz="2400" dirty="0" err="1">
                <a:solidFill>
                  <a:schemeClr val="accent6">
                    <a:lumMod val="75000"/>
                  </a:schemeClr>
                </a:solidFill>
              </a:rPr>
              <a:t>nonabstract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 methods</a:t>
            </a:r>
          </a:p>
          <a:p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   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		abstract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void draw();</a:t>
            </a:r>
          </a:p>
          <a:p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	}</a:t>
            </a:r>
            <a:endParaRPr lang="en-US" sz="2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9948" y="3760630"/>
            <a:ext cx="3616544" cy="2850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009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inheritance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375" y="2641034"/>
            <a:ext cx="11398857" cy="412037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60375" y="1918952"/>
            <a:ext cx="68033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When to use Abstract class / Interface ?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616544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Interfaces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375" y="1657350"/>
            <a:ext cx="6934200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194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Interfaces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304" y="1657350"/>
            <a:ext cx="6934200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735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inheritance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073" y="1657350"/>
            <a:ext cx="6934200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499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inheritance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337" y="1657350"/>
            <a:ext cx="6934200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042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anded">
  <a:themeElements>
    <a:clrScheme name="Banded">
      <a:dk1>
        <a:srgbClr val="2C2C2C"/>
      </a:dk1>
      <a:lt1>
        <a:srgbClr val="FFFFFF"/>
      </a:lt1>
      <a:dk2>
        <a:srgbClr val="099BDD"/>
      </a:dk2>
      <a:lt2>
        <a:srgbClr val="F2F2F2"/>
      </a:lt2>
      <a:accent1>
        <a:srgbClr val="FFC000"/>
      </a:accent1>
      <a:accent2>
        <a:srgbClr val="A5D028"/>
      </a:accent2>
      <a:accent3>
        <a:srgbClr val="08CC78"/>
      </a:accent3>
      <a:accent4>
        <a:srgbClr val="F24099"/>
      </a:accent4>
      <a:accent5>
        <a:srgbClr val="828288"/>
      </a:accent5>
      <a:accent6>
        <a:srgbClr val="F56617"/>
      </a:accent6>
      <a:hlink>
        <a:srgbClr val="005DBA"/>
      </a:hlink>
      <a:folHlink>
        <a:srgbClr val="6C606A"/>
      </a:folHlink>
    </a:clrScheme>
    <a:fontScheme name="Banded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nded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nded" id="{98DFF888-2449-4D28-977C-6306C017633E}" vid="{9792607F-9579-4224-82FF-9C88C3E1E53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TM03090430[[fn=Banded]]</Template>
  <TotalTime>2841</TotalTime>
  <Words>899</Words>
  <Application>Microsoft Office PowerPoint</Application>
  <PresentationFormat>Widescreen</PresentationFormat>
  <Paragraphs>203</Paragraphs>
  <Slides>55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59" baseType="lpstr">
      <vt:lpstr>Arial</vt:lpstr>
      <vt:lpstr>Corbel</vt:lpstr>
      <vt:lpstr>Wingdings</vt:lpstr>
      <vt:lpstr>Banded</vt:lpstr>
      <vt:lpstr>Interfaces</vt:lpstr>
      <vt:lpstr>Interfaces and inheritance</vt:lpstr>
      <vt:lpstr>Interfaces</vt:lpstr>
      <vt:lpstr>Interfaces</vt:lpstr>
      <vt:lpstr>Interfaces</vt:lpstr>
      <vt:lpstr>Interfaces</vt:lpstr>
      <vt:lpstr>Interfaces</vt:lpstr>
      <vt:lpstr>inheritance</vt:lpstr>
      <vt:lpstr>inheritance</vt:lpstr>
      <vt:lpstr>inheritance</vt:lpstr>
      <vt:lpstr>inheritance</vt:lpstr>
      <vt:lpstr>inheritance</vt:lpstr>
      <vt:lpstr>inheritance</vt:lpstr>
      <vt:lpstr>inheritance</vt:lpstr>
      <vt:lpstr>inheritance</vt:lpstr>
      <vt:lpstr>inheritance</vt:lpstr>
      <vt:lpstr>inheritance</vt:lpstr>
      <vt:lpstr>inheritance</vt:lpstr>
      <vt:lpstr>inheritance</vt:lpstr>
      <vt:lpstr>inheritance</vt:lpstr>
      <vt:lpstr>inheritance</vt:lpstr>
      <vt:lpstr>inheritance</vt:lpstr>
      <vt:lpstr>inheritance</vt:lpstr>
      <vt:lpstr>inheritance</vt:lpstr>
      <vt:lpstr>inheritance</vt:lpstr>
      <vt:lpstr>inheritance</vt:lpstr>
      <vt:lpstr>inheritance</vt:lpstr>
      <vt:lpstr>inheritance</vt:lpstr>
      <vt:lpstr>inheritance</vt:lpstr>
      <vt:lpstr>inheritance</vt:lpstr>
      <vt:lpstr>inheritance</vt:lpstr>
      <vt:lpstr>inheritance</vt:lpstr>
      <vt:lpstr>inheritance</vt:lpstr>
      <vt:lpstr>inheritance</vt:lpstr>
      <vt:lpstr>inheritance</vt:lpstr>
      <vt:lpstr>inheritance</vt:lpstr>
      <vt:lpstr>inheritance</vt:lpstr>
      <vt:lpstr>inheritance</vt:lpstr>
      <vt:lpstr>inheritance</vt:lpstr>
      <vt:lpstr>inheritance</vt:lpstr>
      <vt:lpstr>inheritance</vt:lpstr>
      <vt:lpstr>inheritance</vt:lpstr>
      <vt:lpstr>inheritance</vt:lpstr>
      <vt:lpstr>inheritance</vt:lpstr>
      <vt:lpstr>inheritance</vt:lpstr>
      <vt:lpstr>inheritance</vt:lpstr>
      <vt:lpstr>inheritance</vt:lpstr>
      <vt:lpstr>inheritance</vt:lpstr>
      <vt:lpstr>inheritance</vt:lpstr>
      <vt:lpstr>inheritance</vt:lpstr>
      <vt:lpstr>inheritance</vt:lpstr>
      <vt:lpstr>inheritance</vt:lpstr>
      <vt:lpstr>inheritance</vt:lpstr>
      <vt:lpstr>inheritance</vt:lpstr>
      <vt:lpstr>inheritance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 programming fundamentals</dc:title>
  <dc:creator>Nasiruddin.Shaikh</dc:creator>
  <cp:lastModifiedBy>Nasiruddin.Shaikh</cp:lastModifiedBy>
  <cp:revision>717</cp:revision>
  <dcterms:created xsi:type="dcterms:W3CDTF">2015-08-26T11:57:20Z</dcterms:created>
  <dcterms:modified xsi:type="dcterms:W3CDTF">2015-09-04T11:05:31Z</dcterms:modified>
</cp:coreProperties>
</file>